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28.png" ContentType="image/png"/>
  <Override PartName="/ppt/media/image1.jpeg" ContentType="image/jpeg"/>
  <Override PartName="/ppt/media/image9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21.png" ContentType="image/png"/>
  <Override PartName="/ppt/media/image7.jpeg" ContentType="image/jpeg"/>
  <Override PartName="/ppt/media/image8.png" ContentType="image/png"/>
  <Override PartName="/ppt/media/image23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7.jpeg" ContentType="image/jpeg"/>
  <Override PartName="/ppt/media/image20.png" ContentType="image/png"/>
  <Override PartName="/ppt/media/image22.png" ContentType="image/png"/>
  <Override PartName="/ppt/media/image24.png" ContentType="image/png"/>
  <Override PartName="/ppt/media/image25.jpeg" ContentType="image/jpeg"/>
  <Override PartName="/ppt/media/image26.jpeg" ContentType="image/jpeg"/>
  <Override PartName="/ppt/media/image27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png" ContentType="image/png"/>
  <Override PartName="/ppt/media/image36.jpeg" ContentType="image/jpeg"/>
  <Override PartName="/ppt/media/image37.jpeg" ContentType="image/jpeg"/>
  <Override PartName="/ppt/media/image3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051F403-E6F3-4B5C-9910-C19A944D054B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AB1AF9-451D-4D70-AA6C-E98631E0EBD1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</p:spPr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9F795AE-4916-408A-B7D5-3D5272BD994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5FDE030-965D-4D28-8827-3D9A5825BD1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16.3.22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4FCAA8-1A3D-422B-86E1-85A69344821E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hyperlink" Target="https://belpedcol.ru/034702-dokumentacionnoe-obespechenie-upravleniya-i-arxivovedenie/" TargetMode="External"/><Relationship Id="rId3" Type="http://schemas.openxmlformats.org/officeDocument/2006/relationships/hyperlink" Target="https://belpedcol.ru/034702-dokumentacionnoe-obespechenie-upravleniya-i-arxivovedenie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hyperlink" Target="https://belpedcol.ru/wp-content/uploads/merged-pdf.io_.pdf" TargetMode="External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png"/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1187640" y="188640"/>
            <a:ext cx="6840360" cy="130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72000" y="1856520"/>
            <a:ext cx="5256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3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Документационное </a:t>
            </a:r>
            <a:r>
              <a:rPr b="1" i="1" lang="ru-RU" sz="3600" spc="-1" strike="noStrike" u="sng">
                <a:solidFill>
                  <a:srgbClr val="0000ff"/>
                </a:solidFill>
                <a:uFillTx/>
                <a:latin typeface="Calibri"/>
                <a:hlinkClick r:id="rId3"/>
              </a:rPr>
              <a:t>обеспечение управления и архивоведение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50" name="Рисунок 5" descr=""/>
          <p:cNvPicPr/>
          <p:nvPr/>
        </p:nvPicPr>
        <p:blipFill>
          <a:blip r:embed="rId4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51" name="CustomShape 4"/>
          <p:cNvSpPr/>
          <p:nvPr/>
        </p:nvSpPr>
        <p:spPr>
          <a:xfrm>
            <a:off x="395640" y="3082680"/>
            <a:ext cx="3744000" cy="58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5"/>
          <p:cNvSpPr/>
          <p:nvPr/>
        </p:nvSpPr>
        <p:spPr>
          <a:xfrm>
            <a:off x="142920" y="4365000"/>
            <a:ext cx="410472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ГОД ОТКРЫТИЯ СПЕЦИАЛЬНОСТИ 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</a:rPr>
              <a:t>2013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3" name="CustomShape 6"/>
          <p:cNvSpPr/>
          <p:nvPr/>
        </p:nvSpPr>
        <p:spPr>
          <a:xfrm>
            <a:off x="287640" y="5229360"/>
            <a:ext cx="362448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Times New Roman"/>
              </a:rPr>
              <a:t>КОЛИЧЕСТВО ОБУЧАЮЩИХСЯ - 100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5328000" y="2916000"/>
            <a:ext cx="1728000" cy="108000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6"/>
          <a:stretch/>
        </p:blipFill>
        <p:spPr>
          <a:xfrm>
            <a:off x="7056000" y="1612800"/>
            <a:ext cx="1944000" cy="126720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7"/>
          <a:stretch/>
        </p:blipFill>
        <p:spPr>
          <a:xfrm>
            <a:off x="7056000" y="3996000"/>
            <a:ext cx="1944000" cy="1296000"/>
          </a:xfrm>
          <a:prstGeom prst="rect">
            <a:avLst/>
          </a:prstGeom>
          <a:ln>
            <a:noFill/>
          </a:ln>
        </p:spPr>
      </p:pic>
      <p:pic>
        <p:nvPicPr>
          <p:cNvPr id="57" name="" descr=""/>
          <p:cNvPicPr/>
          <p:nvPr/>
        </p:nvPicPr>
        <p:blipFill>
          <a:blip r:embed="rId8"/>
          <a:stretch/>
        </p:blipFill>
        <p:spPr>
          <a:xfrm>
            <a:off x="5256000" y="5256000"/>
            <a:ext cx="1800000" cy="108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CustomShape 2"/>
          <p:cNvSpPr/>
          <p:nvPr/>
        </p:nvSpPr>
        <p:spPr>
          <a:xfrm>
            <a:off x="1187640" y="188640"/>
            <a:ext cx="6840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60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61" name="Table 3"/>
          <p:cNvGraphicFramePr/>
          <p:nvPr/>
        </p:nvGraphicFramePr>
        <p:xfrm>
          <a:off x="827640" y="2205000"/>
          <a:ext cx="7848360" cy="1944000"/>
        </p:xfrm>
        <a:graphic>
          <a:graphicData uri="http://schemas.openxmlformats.org/drawingml/2006/table">
            <a:tbl>
              <a:tblPr/>
              <a:tblGrid>
                <a:gridCol w="2463840"/>
                <a:gridCol w="2555280"/>
                <a:gridCol w="2829240"/>
              </a:tblGrid>
              <a:tr h="10652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Уровень  образования необходимый для приема на обучение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квалификации углубленной подготовки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Срок получения СПО по ППССЗ </a:t>
                      </a:r>
                      <a:r>
                        <a:rPr b="1" lang="ru-RU" sz="1600" spc="-1" strike="noStrike">
                          <a:latin typeface="Times New Roman"/>
                        </a:rPr>
                        <a:t>углубленной подготовки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очной форме обучения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787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Среднее общее образование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Документационное обеспечение управления и архивоведение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года 10 месяцев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2" name="CustomShape 4"/>
          <p:cNvSpPr/>
          <p:nvPr/>
        </p:nvSpPr>
        <p:spPr>
          <a:xfrm>
            <a:off x="539640" y="4581000"/>
            <a:ext cx="5832360" cy="15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ОГАПОУ «БПК» реализует программу подготовки специалистов среднего звена в соответствии с лицензией на осуществление образовательной деятельности </a:t>
            </a:r>
            <a:r>
              <a:rPr b="0" lang="ru-RU" sz="1600" spc="-1" strike="noStrike" u="sng">
                <a:solidFill>
                  <a:srgbClr val="0000ff"/>
                </a:solidFill>
                <a:uFillTx/>
                <a:latin typeface="Times New Roman"/>
                <a:hlinkClick r:id="rId3"/>
              </a:rPr>
              <a:t>https://belpedcol.ru/wp-content/uploads/merged-pdf.io_.pdf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По окончании обучения выпускник получает диплом о среднем профессиональном образовании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6444360" y="4581000"/>
            <a:ext cx="2448000" cy="1655640"/>
          </a:xfrm>
          <a:prstGeom prst="roundRect">
            <a:avLst>
              <a:gd name="adj" fmla="val 16667"/>
            </a:avLst>
          </a:prstGeom>
          <a:blipFill rotWithShape="0">
            <a:blip r:embed="rId4"/>
            <a:stretch>
              <a:fillRect/>
            </a:stretch>
          </a:blipFill>
          <a:ln w="2844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CustomShape 6"/>
          <p:cNvSpPr/>
          <p:nvPr/>
        </p:nvSpPr>
        <p:spPr>
          <a:xfrm>
            <a:off x="1115640" y="1556640"/>
            <a:ext cx="7560360" cy="46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ХАРАКТЕРИСТИКА ПОДГОТОВКИ СПЕЦИАЛЬНОСТИ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1128600" y="66960"/>
            <a:ext cx="6840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67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899640" y="1484640"/>
            <a:ext cx="7560360" cy="46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ХАРАКТЕРИСТИКА ПРОФЕССИОНАЛЬНОЙ ДЕЯТЕЛЬНОСТИ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" name="CustomShape 4"/>
          <p:cNvSpPr/>
          <p:nvPr/>
        </p:nvSpPr>
        <p:spPr>
          <a:xfrm>
            <a:off x="3319920" y="2098440"/>
            <a:ext cx="3318480" cy="4687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70c0"/>
                </a:solidFill>
                <a:latin typeface="Monotype Corsiva"/>
              </a:rPr>
              <a:t>Портрет выпускника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70" name="CustomShape 5"/>
          <p:cNvSpPr/>
          <p:nvPr/>
        </p:nvSpPr>
        <p:spPr>
          <a:xfrm>
            <a:off x="4078080" y="2781000"/>
            <a:ext cx="901080" cy="103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6"/>
          <p:cNvSpPr/>
          <p:nvPr/>
        </p:nvSpPr>
        <p:spPr>
          <a:xfrm>
            <a:off x="2339640" y="2781000"/>
            <a:ext cx="640836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организует собственную деятельность и решает профессиональные задачи;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  осуществляет поиск и анализ информации необходимой для профессиональной деятельности;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готов работать и эффективно взаимодействовать в коллективе, команде;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   ведет делопроизводство;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подготавливает для работы руководителя материалы и документы;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   организует телефонные переговоры для руководителя, в его отсутствие осуществляет запись полученной информации и доводит до него ее содержание.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использует информационно-коммуникационные технологии.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72" name="CustomShape 7"/>
          <p:cNvSpPr/>
          <p:nvPr/>
        </p:nvSpPr>
        <p:spPr>
          <a:xfrm>
            <a:off x="0" y="2594520"/>
            <a:ext cx="2088000" cy="202248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/>
            <a:stretch>
              <a:fillRect l="23749" t="14148" r="13637" b="6352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2"/>
          <p:cNvSpPr/>
          <p:nvPr/>
        </p:nvSpPr>
        <p:spPr>
          <a:xfrm>
            <a:off x="1187640" y="188640"/>
            <a:ext cx="6840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5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899640" y="1772640"/>
            <a:ext cx="756036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ХАРАКТЕРИСТИКА ПРОФЕССИОНАЛЬНОЙ ДЕЯТЕЛЬНОСТИ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7" name="CustomShape 4"/>
          <p:cNvSpPr/>
          <p:nvPr/>
        </p:nvSpPr>
        <p:spPr>
          <a:xfrm>
            <a:off x="4151880" y="3551040"/>
            <a:ext cx="48398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работу по подготовке и проведению совещаний, деловых встреч, приемов и презентаций;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8" name="CustomShape 5"/>
          <p:cNvSpPr/>
          <p:nvPr/>
        </p:nvSpPr>
        <p:spPr>
          <a:xfrm>
            <a:off x="2627640" y="2555640"/>
            <a:ext cx="6120360" cy="793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Monotype Corsiva"/>
              </a:rPr>
              <a:t>На практике ты будешь </a:t>
            </a:r>
            <a:r>
              <a:rPr b="1" lang="ru-RU" sz="2400" spc="-1" strike="noStrike">
                <a:solidFill>
                  <a:srgbClr val="0070c0"/>
                </a:solidFill>
                <a:latin typeface="Monotype Corsiva"/>
                <a:ea typeface="Times New Roman"/>
              </a:rPr>
              <a:t>организовывать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9" name="CustomShape 6"/>
          <p:cNvSpPr/>
          <p:nvPr/>
        </p:nvSpPr>
        <p:spPr>
          <a:xfrm>
            <a:off x="4151880" y="4474440"/>
            <a:ext cx="48398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   самостоятельно работу с документами, содержащими конфиденциальную информацию, в том числе с документами по личному составу;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-    вести работу в системах электронного документооборота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0" name="CustomShape 7"/>
          <p:cNvSpPr/>
          <p:nvPr/>
        </p:nvSpPr>
        <p:spPr>
          <a:xfrm>
            <a:off x="250920" y="3060000"/>
            <a:ext cx="2088720" cy="158580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/>
            <a:stretch>
              <a:fillRect l="16872" t="20319" r="28029" b="18747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8"/>
          <p:cNvSpPr/>
          <p:nvPr/>
        </p:nvSpPr>
        <p:spPr>
          <a:xfrm>
            <a:off x="1979640" y="4086720"/>
            <a:ext cx="1872000" cy="136404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4"/>
            <a:stretch>
              <a:fillRect l="6421" t="7341" r="4917" b="9263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9"/>
          <p:cNvSpPr/>
          <p:nvPr/>
        </p:nvSpPr>
        <p:spPr>
          <a:xfrm>
            <a:off x="345240" y="4677480"/>
            <a:ext cx="2096640" cy="182376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5"/>
            <a:stretch>
              <a:fillRect/>
            </a:stretch>
          </a:blipFill>
          <a:ln cap="sq" w="28440">
            <a:solidFill>
              <a:schemeClr val="tx2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1187640" y="188640"/>
            <a:ext cx="6840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85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899640" y="1772640"/>
            <a:ext cx="7560360" cy="431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ХАРАКТЕРИСТИКА ПРОФЕССИОНАЛЬНОЙ ДЕЯТЕЛЬНОСТИ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195640" y="2349000"/>
            <a:ext cx="6521040" cy="863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Monotype Corsiva"/>
              </a:rPr>
              <a:t>В процессе обучения ты сможешь освоить работу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88" name="CustomShape 5"/>
          <p:cNvSpPr/>
          <p:nvPr/>
        </p:nvSpPr>
        <p:spPr>
          <a:xfrm>
            <a:off x="155880" y="2614680"/>
            <a:ext cx="1974960" cy="175536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3"/>
            <a:stretch>
              <a:fillRect l="6965" t="8381" r="6965" b="8381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6"/>
          <p:cNvSpPr/>
          <p:nvPr/>
        </p:nvSpPr>
        <p:spPr>
          <a:xfrm>
            <a:off x="1524240" y="3492720"/>
            <a:ext cx="1915200" cy="161280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4"/>
            <a:stretch>
              <a:fillRect l="9657" t="10071" r="32942" b="9335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7"/>
          <p:cNvSpPr/>
          <p:nvPr/>
        </p:nvSpPr>
        <p:spPr>
          <a:xfrm>
            <a:off x="118440" y="4370760"/>
            <a:ext cx="2012400" cy="1840320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5"/>
            <a:stretch>
              <a:fillRect l="26723" t="-1063" r="0" b="0"/>
            </a:stretch>
          </a:blipFill>
          <a:ln w="38160">
            <a:solidFill>
              <a:srgbClr val="01206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8"/>
          <p:cNvSpPr/>
          <p:nvPr/>
        </p:nvSpPr>
        <p:spPr>
          <a:xfrm>
            <a:off x="3132000" y="3291480"/>
            <a:ext cx="5596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333333"/>
                </a:solidFill>
                <a:latin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9"/>
          <p:cNvSpPr/>
          <p:nvPr/>
        </p:nvSpPr>
        <p:spPr>
          <a:xfrm>
            <a:off x="3439800" y="3567600"/>
            <a:ext cx="528876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самостоятельно работать с документами по  личному составу; </a:t>
            </a:r>
            <a:endParaRPr b="0" lang="ru-RU" sz="1800" spc="-1" strike="noStrike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осуществлять работу по подготовке и проведению совещаний, деловых встреч, приемов и презентаций;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- осуществлять подготовку деловых поездок руководителя и других сотрудников организации.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8209800" y="0"/>
            <a:ext cx="933840" cy="90828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1043640" y="188640"/>
            <a:ext cx="7200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 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95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792360" cy="943200"/>
          </a:xfrm>
          <a:prstGeom prst="rect">
            <a:avLst/>
          </a:prstGeom>
          <a:ln w="9360">
            <a:noFill/>
          </a:ln>
        </p:spPr>
      </p:pic>
      <p:sp>
        <p:nvSpPr>
          <p:cNvPr id="96" name="CustomShape 3"/>
          <p:cNvSpPr/>
          <p:nvPr/>
        </p:nvSpPr>
        <p:spPr>
          <a:xfrm>
            <a:off x="827640" y="1556640"/>
            <a:ext cx="756036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ДОПОЛНИТЕЛЬНОЕ ПРОФЕССИОНАЛЬНОЕ ОБРАЗОВАНИЕ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7" name="CustomShape 4"/>
          <p:cNvSpPr/>
          <p:nvPr/>
        </p:nvSpPr>
        <p:spPr>
          <a:xfrm>
            <a:off x="250920" y="1361880"/>
            <a:ext cx="8713440" cy="520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Выбрать одну узкую специализацию и работать, развиваться в этом направлении еще недавно было одним из действенных правил успеха. Но увы, не сегодня.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настоящем мире ценятся универсальные работники, специалисты широкого профиля. Иметь всего одну специальность не то что бы немодно, а непрактично.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Поэтому, обучаясь в колледже ты сможешь получить вторую и третью смежную/ несмежную профессию с учетом основной получаемой квалификации (не менее одной дополнительной квалификации в год):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Няня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Вожатый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Консультант в области развития цифровой грамотности населения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Социальный работник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Наладчик аппаратного и программного обеспечения</a:t>
            </a:r>
            <a:endParaRPr b="0" lang="ru-RU" sz="1600" spc="-1" strike="noStrike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Сиделка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  <p:sp>
        <p:nvSpPr>
          <p:cNvPr id="98" name="CustomShape 5"/>
          <p:cNvSpPr/>
          <p:nvPr/>
        </p:nvSpPr>
        <p:spPr>
          <a:xfrm>
            <a:off x="6871680" y="5274000"/>
            <a:ext cx="2088000" cy="158364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3816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6"/>
          <p:cNvSpPr/>
          <p:nvPr/>
        </p:nvSpPr>
        <p:spPr>
          <a:xfrm>
            <a:off x="221040" y="5160960"/>
            <a:ext cx="2226240" cy="155628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  <a:ln w="38160">
            <a:solidFill>
              <a:schemeClr val="tx2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1187640" y="188640"/>
            <a:ext cx="684036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 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02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103" name="CustomShape 3"/>
          <p:cNvSpPr/>
          <p:nvPr/>
        </p:nvSpPr>
        <p:spPr>
          <a:xfrm>
            <a:off x="2483640" y="1772640"/>
            <a:ext cx="410400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Наши достижения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4" name="Рисунок 14" descr="https://sun9-87.userapi.com/impf/EiqdRAACAiWttw4xRSZinn0rId5PeZUjDwlkPA/G0COEVy44dU.jpg?size=781x1080&amp;quality=96&amp;sign=b981d22c630d3247ea52bc6243846e7d&amp;type=album"/>
          <p:cNvPicPr/>
          <p:nvPr/>
        </p:nvPicPr>
        <p:blipFill>
          <a:blip r:embed="rId3"/>
          <a:stretch/>
        </p:blipFill>
        <p:spPr>
          <a:xfrm>
            <a:off x="6520320" y="2979000"/>
            <a:ext cx="2011680" cy="3132000"/>
          </a:xfrm>
          <a:prstGeom prst="rect">
            <a:avLst/>
          </a:prstGeom>
          <a:ln>
            <a:noFill/>
          </a:ln>
        </p:spPr>
      </p:pic>
      <p:pic>
        <p:nvPicPr>
          <p:cNvPr id="105" name="Picture 2" descr="https://sun9-43.userapi.com/impf/cz0OQUhTiey9HWe24R3P9ySu_f5NETrPcrEkgg/6U3v_pSPz1o.jpg?size=810x1080&amp;quality=95&amp;sign=08a59a0aa49c60220e928847e6069e18&amp;type=album"/>
          <p:cNvPicPr/>
          <p:nvPr/>
        </p:nvPicPr>
        <p:blipFill>
          <a:blip r:embed="rId4"/>
          <a:stretch/>
        </p:blipFill>
        <p:spPr>
          <a:xfrm>
            <a:off x="2319120" y="3043440"/>
            <a:ext cx="2034360" cy="2741400"/>
          </a:xfrm>
          <a:prstGeom prst="rect">
            <a:avLst/>
          </a:prstGeom>
          <a:ln>
            <a:noFill/>
          </a:ln>
        </p:spPr>
      </p:pic>
      <p:pic>
        <p:nvPicPr>
          <p:cNvPr id="106" name="Рисунок 15" descr="https://sun9-13.userapi.com/impf/yqpNompe5iBET6R3L68Kdun1zR6PcEcMYNGV-Q/rtAWo4d9JJM.jpg?size=1280x904&amp;quality=95&amp;sign=5358ce02b3896cbd11128a5aa27ddd22&amp;type=album"/>
          <p:cNvPicPr/>
          <p:nvPr/>
        </p:nvPicPr>
        <p:blipFill>
          <a:blip r:embed="rId5"/>
          <a:stretch/>
        </p:blipFill>
        <p:spPr>
          <a:xfrm rot="5400000">
            <a:off x="-144360" y="3348360"/>
            <a:ext cx="3240000" cy="2021760"/>
          </a:xfrm>
          <a:prstGeom prst="rect">
            <a:avLst/>
          </a:prstGeom>
          <a:ln>
            <a:noFill/>
          </a:ln>
        </p:spPr>
      </p:pic>
      <p:pic>
        <p:nvPicPr>
          <p:cNvPr id="107" name="Рисунок 16" descr="https://sun9-33.userapi.com/impf/v2aRmnmf6JyOorafIuUveLrIa_3dCB2gTERMXg/A40E5HkwoII.jpg?size=1280x901&amp;quality=95&amp;sign=92f8b04ce8cc86da8ebdd23976047f86&amp;type=album"/>
          <p:cNvPicPr/>
          <p:nvPr/>
        </p:nvPicPr>
        <p:blipFill>
          <a:blip r:embed="rId6"/>
          <a:stretch/>
        </p:blipFill>
        <p:spPr>
          <a:xfrm rot="5400000">
            <a:off x="3781080" y="3237840"/>
            <a:ext cx="3312000" cy="243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7704000" y="0"/>
            <a:ext cx="1439640" cy="140076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CustomShape 2"/>
          <p:cNvSpPr/>
          <p:nvPr/>
        </p:nvSpPr>
        <p:spPr>
          <a:xfrm>
            <a:off x="1187640" y="188640"/>
            <a:ext cx="6840360" cy="115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МИНИСТЕРСТВО ОБРАЗОВАНИЯ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БЕЛГОРОДСКОЙ ОБЛАСТИ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ОБЛАСТНОЕ ГОСУДАРСТВЕННОЕ АВТОНОМНОЕ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10" name="Рисунок 5" descr=""/>
          <p:cNvPicPr/>
          <p:nvPr/>
        </p:nvPicPr>
        <p:blipFill>
          <a:blip r:embed="rId2"/>
          <a:stretch/>
        </p:blipFill>
        <p:spPr>
          <a:xfrm>
            <a:off x="250920" y="100080"/>
            <a:ext cx="1142640" cy="1360080"/>
          </a:xfrm>
          <a:prstGeom prst="rect">
            <a:avLst/>
          </a:prstGeom>
          <a:ln w="9360">
            <a:noFill/>
          </a:ln>
        </p:spPr>
      </p:pic>
      <p:sp>
        <p:nvSpPr>
          <p:cNvPr id="111" name="CustomShape 3"/>
          <p:cNvSpPr/>
          <p:nvPr/>
        </p:nvSpPr>
        <p:spPr>
          <a:xfrm>
            <a:off x="251640" y="3429000"/>
            <a:ext cx="3528000" cy="22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             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Специальность «Документационное обеспечение управления и архивоведения»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секретарь руководителя ЖБК 1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4284000" y="2349000"/>
            <a:ext cx="3923640" cy="325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Криволапова Екатерина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Выпускница 2020 г.</a:t>
            </a:r>
            <a:br/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Специальность «Документационное обеспечение управления и архивоведения»</a:t>
            </a:r>
            <a:br/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Главный специалист архива  Пенсионного  фонда России 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1907640" y="2565000"/>
            <a:ext cx="23040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</a:rPr>
              <a:t>Белоусова Анастасия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2064240" y="3285000"/>
            <a:ext cx="18864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Выпускница 2020 г.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1979640" y="1484640"/>
            <a:ext cx="4824000" cy="5756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Наши выпускники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6" name="Рисунок 15" descr="https://sun9-4.userapi.com/impf/c624417/v624417772/317d9/owDaWyRymgk.jpg?size=487x1080&amp;quality=96&amp;sign=00a3de7bcaf3b0fff8939790008e1f97&amp;type=album"/>
          <p:cNvPicPr/>
          <p:nvPr/>
        </p:nvPicPr>
        <p:blipFill>
          <a:blip r:embed="rId3"/>
          <a:stretch/>
        </p:blipFill>
        <p:spPr>
          <a:xfrm>
            <a:off x="467640" y="2061000"/>
            <a:ext cx="1467720" cy="244332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16" descr="https://sun9-27.userapi.com/impf/TRTdB0LbrVuTthr5wCOBcAx2RLHKKe-xJbq-Mw/6bpBMRqPm14.jpg?size=810x1080&amp;quality=95&amp;sign=093e5f8af6cc0feb446ae9563d9b4a4e&amp;type=album"/>
          <p:cNvPicPr/>
          <p:nvPr/>
        </p:nvPicPr>
        <p:blipFill>
          <a:blip r:embed="rId4"/>
          <a:stretch/>
        </p:blipFill>
        <p:spPr>
          <a:xfrm>
            <a:off x="6920280" y="2061000"/>
            <a:ext cx="1702800" cy="2270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59240" y="4996440"/>
            <a:ext cx="7917120" cy="13705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100" spc="-1" strike="noStrike">
                <a:solidFill>
                  <a:srgbClr val="002160"/>
                </a:solidFill>
                <a:latin typeface="Times New Roman"/>
                <a:ea typeface="Arial Unicode MS"/>
              </a:rPr>
              <a:t>КОНТАКТНЫЕ ДАННЫЕ:</a:t>
            </a:r>
            <a:endParaRPr b="0" lang="ru-RU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002160"/>
                </a:solidFill>
                <a:latin typeface="Times New Roman"/>
                <a:ea typeface="Arial Unicode MS"/>
              </a:rPr>
              <a:t>Почтовый адрес: 308036, г. Белгород, ул. Буденного, д. 1.</a:t>
            </a:r>
            <a:endParaRPr b="0" lang="ru-RU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002160"/>
                </a:solidFill>
                <a:latin typeface="Times New Roman"/>
                <a:ea typeface="Arial Unicode MS"/>
              </a:rPr>
              <a:t>Телефон/факс: (4722) 51-04-14</a:t>
            </a:r>
            <a:endParaRPr b="0" lang="ru-RU" sz="2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100" spc="-1" strike="noStrike">
                <a:solidFill>
                  <a:srgbClr val="002160"/>
                </a:solidFill>
                <a:latin typeface="Times New Roman"/>
                <a:ea typeface="Arial Unicode MS"/>
              </a:rPr>
              <a:t>Адрес электронной почты: belpedcol@ya.ru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2411640" y="5085360"/>
            <a:ext cx="4571640" cy="46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CustomShape 3"/>
          <p:cNvSpPr/>
          <p:nvPr/>
        </p:nvSpPr>
        <p:spPr>
          <a:xfrm>
            <a:off x="426240" y="140040"/>
            <a:ext cx="8395920" cy="8107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580" spc="-1" strike="noStrike">
                <a:solidFill>
                  <a:srgbClr val="002160"/>
                </a:solidFill>
                <a:latin typeface="Times New Roman"/>
              </a:rPr>
              <a:t>ОБЛАСТНОЕ ГОСУДАРСТВЕННОЕ АВТОНОМНОЕ</a:t>
            </a:r>
            <a:endParaRPr b="0" lang="ru-RU" sz="158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80" spc="-1" strike="noStrike">
                <a:solidFill>
                  <a:srgbClr val="002160"/>
                </a:solidFill>
                <a:latin typeface="Times New Roman"/>
              </a:rPr>
              <a:t>ПРОФЕССИОНАЛЬНОЕ ОБРАЗОВАТЕЛЬНОЕ УЧРЕЖДЕНИЕ</a:t>
            </a:r>
            <a:endParaRPr b="0" lang="ru-RU" sz="158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580" spc="-1" strike="noStrike">
                <a:solidFill>
                  <a:srgbClr val="002160"/>
                </a:solidFill>
                <a:latin typeface="Times New Roman"/>
              </a:rPr>
              <a:t>«БЕЛГОРОДСКИЙ ПЕДАГОГИЧЕСКИЙ КОЛЛЕДЖ»</a:t>
            </a:r>
            <a:endParaRPr b="0" lang="ru-RU" sz="1580" spc="-1" strike="noStrike"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79640" y="44640"/>
            <a:ext cx="961920" cy="935640"/>
          </a:xfrm>
          <a:prstGeom prst="ellipse">
            <a:avLst/>
          </a:prstGeom>
          <a:blipFill rotWithShape="0">
            <a:blip r:embed="rId1"/>
            <a:stretch>
              <a:fillRect l="4569" t="0" r="30008" b="55124"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Рисунок 9" descr="БПК2.jpg"/>
          <p:cNvPicPr/>
          <p:nvPr/>
        </p:nvPicPr>
        <p:blipFill>
          <a:blip r:embed="rId2"/>
          <a:srcRect l="29956" t="0" r="5902" b="20096"/>
          <a:stretch/>
        </p:blipFill>
        <p:spPr>
          <a:xfrm>
            <a:off x="2086920" y="1126080"/>
            <a:ext cx="5261040" cy="382968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Application>LibreOffice/6.3.2.2$Windows_X86_64 LibreOffice_project/98b30e735bda24bc04ab42594c85f7fd8be07b9c</Application>
  <Words>536</Words>
  <Paragraphs>115</Paragraphs>
  <Company>BPK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2019-03-16T06:00:18Z</dcterms:created>
  <dc:creator>Администратор</dc:creator>
  <dc:description/>
  <dc:language>ru-RU</dc:language>
  <cp:lastModifiedBy/>
  <dcterms:modified xsi:type="dcterms:W3CDTF">2022-03-16T10:33:03Z</dcterms:modified>
  <cp:revision>493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BPK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