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9" r:id="rId2"/>
    <p:sldId id="291" r:id="rId3"/>
    <p:sldId id="292" r:id="rId4"/>
    <p:sldId id="296" r:id="rId5"/>
    <p:sldId id="298" r:id="rId6"/>
    <p:sldId id="299" r:id="rId7"/>
    <p:sldId id="304" r:id="rId8"/>
    <p:sldId id="300" r:id="rId9"/>
    <p:sldId id="287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012060"/>
    <a:srgbClr val="FF00FF"/>
    <a:srgbClr val="CBE9E3"/>
    <a:srgbClr val="002160"/>
    <a:srgbClr val="006666"/>
    <a:srgbClr val="D5ECE5"/>
    <a:srgbClr val="008000"/>
    <a:srgbClr val="4F81B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F86BE-7A08-4061-9D2E-F49234612FB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56A06-C6E2-4AFB-BAF9-C7F9ACC0AB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4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belpedcol.ru/wp-content/uploads/merged-pdf.io_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916832"/>
            <a:ext cx="71642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Сетевое и </a:t>
            </a:r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системное </a:t>
            </a:r>
            <a:r>
              <a:rPr lang="ru-RU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администрирование</a:t>
            </a:r>
            <a:endParaRPr lang="ru-RU" sz="48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3082607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4283968" y="4293096"/>
            <a:ext cx="2232248" cy="1868896"/>
          </a:xfrm>
          <a:prstGeom prst="hexagon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rgbClr val="004A8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4227" y="4116831"/>
            <a:ext cx="43559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ОТКРЫТИЯ СПЕЦИАЛЬНОСТИ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9796" y="5040430"/>
            <a:ext cx="36248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ОБУЧАЮЩИХСЯ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Шестиугольник 1"/>
          <p:cNvSpPr/>
          <p:nvPr/>
        </p:nvSpPr>
        <p:spPr>
          <a:xfrm>
            <a:off x="6876256" y="2881081"/>
            <a:ext cx="2195736" cy="1831999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6300192" y="4732384"/>
            <a:ext cx="2249996" cy="1864968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6840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645762"/>
              </p:ext>
            </p:extLst>
          </p:nvPr>
        </p:nvGraphicFramePr>
        <p:xfrm>
          <a:off x="539552" y="2204865"/>
          <a:ext cx="8136905" cy="2232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4610">
                  <a:extLst>
                    <a:ext uri="{9D8B030D-6E8A-4147-A177-3AD203B41FA5}">
                      <a16:colId xmlns:a16="http://schemas.microsoft.com/office/drawing/2014/main" xmlns="" val="728102315"/>
                    </a:ext>
                  </a:extLst>
                </a:gridCol>
                <a:gridCol w="2649225">
                  <a:extLst>
                    <a:ext uri="{9D8B030D-6E8A-4147-A177-3AD203B41FA5}">
                      <a16:colId xmlns:a16="http://schemas.microsoft.com/office/drawing/2014/main" xmlns="" val="2247304758"/>
                    </a:ext>
                  </a:extLst>
                </a:gridCol>
                <a:gridCol w="2933070">
                  <a:extLst>
                    <a:ext uri="{9D8B030D-6E8A-4147-A177-3AD203B41FA5}">
                      <a16:colId xmlns:a16="http://schemas.microsoft.com/office/drawing/2014/main" xmlns="" val="1862456837"/>
                    </a:ext>
                  </a:extLst>
                </a:gridCol>
              </a:tblGrid>
              <a:tr h="112658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образования необходимый для приема на обучение</a:t>
                      </a:r>
                      <a:endParaRPr lang="ru-RU" sz="1600" b="1" dirty="0">
                        <a:solidFill>
                          <a:srgbClr val="0021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квалификации углубленной подготовки</a:t>
                      </a:r>
                      <a:endParaRPr lang="ru-RU" sz="1600" b="1" dirty="0">
                        <a:solidFill>
                          <a:srgbClr val="0021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получения СПО по ППССЗ 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углубленной подготовки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очной форме обучения</a:t>
                      </a:r>
                      <a:endParaRPr lang="ru-RU" sz="1600" b="1" dirty="0" smtClean="0">
                        <a:solidFill>
                          <a:srgbClr val="0021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46648481"/>
                  </a:ext>
                </a:extLst>
              </a:tr>
              <a:tr h="11056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Основное общее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Сетевой и системный администратор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года 10 месяцев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6563905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67544" y="4667652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ОГАПОУ «БПК» реализует программу подготовки специалистов среднего звена в соответствии с лицензией на осуществление образовательной деятельности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https://belpedcol.ru/wp-content/uploads/merged-pdf.io_.pdf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окончании обучения выпускник получает диплом о среднем профессиональном образовании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15616" y="1556792"/>
            <a:ext cx="7560840" cy="466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ПОДГОТОВКИ СПЕЦИАЛЬНОСТИ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813240"/>
            <a:ext cx="2801690" cy="1856120"/>
          </a:xfrm>
          <a:prstGeom prst="roundRect">
            <a:avLst>
              <a:gd name="adj" fmla="val 16667"/>
            </a:avLst>
          </a:prstGeom>
          <a:ln w="28575">
            <a:solidFill>
              <a:schemeClr val="tx2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8453" y="66980"/>
            <a:ext cx="6840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</a:t>
            </a: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99592" y="1484784"/>
            <a:ext cx="7560840" cy="466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ПРОФЕССИОНАЛЬНОЙ ДЕЯТЕЛЬНОСТИ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20021" y="2098578"/>
            <a:ext cx="3318867" cy="469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Портрет выпускника</a:t>
            </a:r>
          </a:p>
        </p:txBody>
      </p:sp>
      <p:sp>
        <p:nvSpPr>
          <p:cNvPr id="20" name="Шестиугольник 4"/>
          <p:cNvSpPr/>
          <p:nvPr/>
        </p:nvSpPr>
        <p:spPr>
          <a:xfrm>
            <a:off x="4077999" y="2780898"/>
            <a:ext cx="901456" cy="10361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800" kern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97650" y="2622143"/>
            <a:ext cx="648317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собственную деятельность и решает профессиональные задачи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поиск и анализ информации необходимой для профессиональной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Стремиться к профессиональному и личностному развитию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 работать и эффективно взаимодействовать в коллективе, команде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гражданско-патриотическую позицию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Содействует сохранению окружающей среды, умеет эффективно действовать в различных ситуациях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Осознает важность здорового образа жизни, поддерживает уровень необходимой физической подготовки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информационно-коммуникационные технологии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предпринимательской деятельности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апля 2"/>
          <p:cNvSpPr/>
          <p:nvPr/>
        </p:nvSpPr>
        <p:spPr>
          <a:xfrm>
            <a:off x="-612576" y="1236531"/>
            <a:ext cx="1296144" cy="138561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>
            <a:off x="93394" y="3274162"/>
            <a:ext cx="2390374" cy="1964257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6840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</a:t>
            </a: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99592" y="1628800"/>
            <a:ext cx="756084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ПРОФЕССИОНАЛЬНОЙ ДЕЯТЕЛЬНОСТИ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05614" y="2204864"/>
            <a:ext cx="6286866" cy="98805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процессе обучения </a:t>
            </a:r>
            <a:r>
              <a:rPr lang="ru-RU" sz="24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вы научитесь создавать </a:t>
            </a:r>
            <a:r>
              <a:rPr lang="ru-RU" sz="24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обслуживать </a:t>
            </a:r>
            <a:r>
              <a:rPr lang="ru-RU" sz="24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вычислительные комплексы и </a:t>
            </a:r>
            <a:r>
              <a:rPr lang="ru-RU" sz="24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сети </a:t>
            </a:r>
            <a:endParaRPr lang="ru-RU" sz="2400" b="1" dirty="0">
              <a:solidFill>
                <a:srgbClr val="0070C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35896" y="3284984"/>
            <a:ext cx="52880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Обеспечивать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сетевую безопасность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организации.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Поддерживать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оптимальную работоспособность компьютеров, сети и компьютерных программ для пользователей. 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Контролировать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исправную работу операционных систем и программного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обеспечения.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Устанавливать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новое программное обеспечение (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совершать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«апгрейд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»).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Координировать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и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администрировать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системы, в том числе в режиме удаленного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доступа.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107504" y="2894554"/>
            <a:ext cx="1961964" cy="1665397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1673932" y="3736536"/>
            <a:ext cx="1961964" cy="1665397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/>
        </p:nvSpPr>
        <p:spPr>
          <a:xfrm>
            <a:off x="107504" y="4581128"/>
            <a:ext cx="1961964" cy="1665397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6840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</a:t>
            </a: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99592" y="1772816"/>
            <a:ext cx="756084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ПРОФЕССИОНАЛЬНОЙ ДЕЯТЕЛЬНОСТИ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51986" y="3551096"/>
            <a:ext cx="48401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dirty="0" smtClean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/>
                <a:ea typeface="Times New Roman"/>
              </a:rPr>
              <a:t>Выполнение работ по наладке локальных сетей.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dirty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/>
                <a:ea typeface="Times New Roman"/>
              </a:rPr>
              <a:t>Настройка активного сетевого оборудования.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dirty="0" smtClean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/>
                <a:ea typeface="Times New Roman"/>
              </a:rPr>
              <a:t>Прокладка и монтаж локальной вычислительной сети.</a:t>
            </a:r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5" y="2555577"/>
            <a:ext cx="6120680" cy="79390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практике </a:t>
            </a:r>
            <a:r>
              <a:rPr lang="ru-RU" sz="24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вы будете </a:t>
            </a:r>
            <a:r>
              <a:rPr lang="ru-RU" sz="24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управлять сетевой инфраструктурой предприятия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251520" y="2894554"/>
            <a:ext cx="1961964" cy="1665397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1817948" y="3736536"/>
            <a:ext cx="1961964" cy="1665397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251520" y="4581128"/>
            <a:ext cx="1961964" cy="1665397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6840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</a:t>
            </a: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99592" y="1772816"/>
            <a:ext cx="756084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ПРОФЕССИОНАЛЬНОЙ ДЕЯТЕЛЬНОСТИ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95736" y="2348880"/>
            <a:ext cx="6521356" cy="8640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2400" b="1" dirty="0" smtClean="0">
              <a:solidFill>
                <a:srgbClr val="0070C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процессе обучения вы сможете освоить </a:t>
            </a:r>
            <a:r>
              <a:rPr lang="ru-RU" sz="24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работу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сетевого </a:t>
            </a:r>
            <a:r>
              <a:rPr lang="ru-RU" sz="24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системного администратора</a:t>
            </a:r>
            <a:endParaRPr lang="ru-RU" sz="2400" b="1" dirty="0">
              <a:solidFill>
                <a:srgbClr val="0070C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1920" y="3356992"/>
            <a:ext cx="5040560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Инсталлировать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тестировать, испытывать и использовать программные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средства.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Настраивать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конкретные конфигурации операционных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систем.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Работать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среде различных операционных систем и администрировать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их.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Осуществлять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простейший ремонт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оборудования.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Работать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локальными и глобальными сетями.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251520" y="2894554"/>
            <a:ext cx="1961964" cy="1665397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1817948" y="3736536"/>
            <a:ext cx="1961964" cy="1665397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251520" y="4581128"/>
            <a:ext cx="1961964" cy="1665397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8209896" y="0"/>
            <a:ext cx="934104" cy="908720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188640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4"/>
            <a:ext cx="792783" cy="94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55576" y="1484784"/>
            <a:ext cx="756084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ПРОФЕССИОНАЛЬНОЕ ОБРАЗОВАНИЕ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11560" y="2204864"/>
            <a:ext cx="777686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Выбрать одну узкую специализацию и работать, развиваться в этом направлении еще недавно было одним из действенных правил успеха. Но увы, не сегодня.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 настоящем мире ценятся универсальные работники, специалисты широкого профиля. Иметь всего одну специальность не то что бы немодно, а непрактично.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Поэтому, обучаясь в колледже ты сможешь получить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вторую и третью смежную/ несмежную профессию с учетом основной получаемой квалификации (не менее одной дополнительной квалификации в год):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Няня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Секретарь руководителя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Вожатый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Консультант в области развития цифровой грамотности населения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Социальный работник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Наладчик аппаратного и программного обеспечения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Реставратор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архивов и библиотечных материалов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Сиделка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Помощник воспитателя</a:t>
            </a:r>
          </a:p>
        </p:txBody>
      </p:sp>
      <p:pic>
        <p:nvPicPr>
          <p:cNvPr id="2" name="Picture 2" descr="C:\Documents and Settings\Администратор\Рабочий стол\1541157461_repeti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57" y="5013176"/>
            <a:ext cx="2226741" cy="1728192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</p:pic>
      <p:pic>
        <p:nvPicPr>
          <p:cNvPr id="1027" name="Picture 3" descr="C:\Documents and Settings\Администратор\Рабочий стол\kwusdk_yoftghjpqdcvssm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013176"/>
            <a:ext cx="2088232" cy="1728192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68407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</a:t>
            </a: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7476" t="10801" r="57087" b="6601"/>
          <a:stretch/>
        </p:blipFill>
        <p:spPr>
          <a:xfrm>
            <a:off x="138119" y="1574215"/>
            <a:ext cx="2581304" cy="3384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31100" t="6601" r="31888" b="3800"/>
          <a:stretch/>
        </p:blipFill>
        <p:spPr>
          <a:xfrm>
            <a:off x="6469484" y="1546831"/>
            <a:ext cx="2567012" cy="3538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31488" t="6698" r="32287" b="3704"/>
          <a:stretch/>
        </p:blipFill>
        <p:spPr>
          <a:xfrm>
            <a:off x="1766662" y="2986690"/>
            <a:ext cx="2661322" cy="370271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627784" y="1772816"/>
            <a:ext cx="4104456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01" y="2985215"/>
            <a:ext cx="2536308" cy="3680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9089" y="4996333"/>
            <a:ext cx="7917367" cy="13849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100" b="1" dirty="0" smtClean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КОНТАКТНЫЕ </a:t>
            </a:r>
            <a:r>
              <a:rPr lang="ru-RU" altLang="ru-RU" sz="2100" b="1" dirty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ДАННЫЕ:</a:t>
            </a:r>
          </a:p>
          <a:p>
            <a:pPr algn="ctr">
              <a:defRPr/>
            </a:pPr>
            <a:r>
              <a:rPr lang="ru-RU" altLang="ru-RU" sz="2100" dirty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Почтовый адрес</a:t>
            </a:r>
            <a:r>
              <a:rPr lang="ru-RU" altLang="ru-RU" sz="2100" dirty="0" smtClean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: 308036</a:t>
            </a:r>
            <a:r>
              <a:rPr lang="ru-RU" altLang="ru-RU" sz="2100" dirty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, г. Белгород, ул. Буденного, </a:t>
            </a:r>
            <a:r>
              <a:rPr lang="ru-RU" altLang="ru-RU" sz="2100" dirty="0" smtClean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д. 1</a:t>
            </a:r>
            <a:r>
              <a:rPr lang="ru-RU" altLang="ru-RU" sz="2100" dirty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altLang="ru-RU" sz="2100" dirty="0" smtClean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Телефон/факс: </a:t>
            </a:r>
            <a:r>
              <a:rPr lang="ru-RU" altLang="ru-RU" sz="2100" dirty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(4722) 51-04-14</a:t>
            </a:r>
          </a:p>
          <a:p>
            <a:pPr algn="ctr">
              <a:defRPr/>
            </a:pPr>
            <a:r>
              <a:rPr lang="ru-RU" altLang="ru-RU" sz="2100" dirty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Адрес электронной почты: belpedcol@ya.ru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0851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308" y="140204"/>
            <a:ext cx="8396416" cy="8194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75" b="1" dirty="0">
                <a:ln w="0"/>
                <a:solidFill>
                  <a:srgbClr val="0021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</a:p>
          <a:p>
            <a:pPr algn="ctr">
              <a:defRPr/>
            </a:pPr>
            <a:r>
              <a:rPr lang="ru-RU" sz="1575" b="1" dirty="0">
                <a:ln w="0"/>
                <a:solidFill>
                  <a:srgbClr val="0021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>
              <a:defRPr/>
            </a:pPr>
            <a:r>
              <a:rPr lang="ru-RU" sz="1575" b="1" dirty="0">
                <a:ln w="0"/>
                <a:solidFill>
                  <a:srgbClr val="0021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</a:p>
        </p:txBody>
      </p:sp>
      <p:pic>
        <p:nvPicPr>
          <p:cNvPr id="9" name="Рисунок 8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179512" y="44624"/>
            <a:ext cx="962253" cy="936104"/>
          </a:xfrm>
          <a:prstGeom prst="ellipse">
            <a:avLst/>
          </a:prstGeom>
        </p:spPr>
      </p:pic>
      <p:pic>
        <p:nvPicPr>
          <p:cNvPr id="10" name="Рисунок 9" descr="БПК2.jpg"/>
          <p:cNvPicPr>
            <a:picLocks noChangeAspect="1"/>
          </p:cNvPicPr>
          <p:nvPr/>
        </p:nvPicPr>
        <p:blipFill>
          <a:blip r:embed="rId3" cstate="print"/>
          <a:srcRect l="29956" r="5901" b="20097"/>
          <a:stretch>
            <a:fillRect/>
          </a:stretch>
        </p:blipFill>
        <p:spPr>
          <a:xfrm>
            <a:off x="2123728" y="980728"/>
            <a:ext cx="5261574" cy="3830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5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5ddde35bc6a5083c6ac8c18dd9c5cbe8391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4237</TotalTime>
  <Words>549</Words>
  <Application>Microsoft Office PowerPoint</Application>
  <PresentationFormat>Экран (4:3)</PresentationFormat>
  <Paragraphs>109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 Unicode MS</vt:lpstr>
      <vt:lpstr>Arial</vt:lpstr>
      <vt:lpstr>Arial Black</vt:lpstr>
      <vt:lpstr>Calibri</vt:lpstr>
      <vt:lpstr>Georgia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BPK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Наталия В. Ломоносова</cp:lastModifiedBy>
  <cp:revision>488</cp:revision>
  <dcterms:created xsi:type="dcterms:W3CDTF">2019-03-16T06:00:18Z</dcterms:created>
  <dcterms:modified xsi:type="dcterms:W3CDTF">2022-03-17T10:39:56Z</dcterms:modified>
</cp:coreProperties>
</file>