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9" r:id="rId2"/>
    <p:sldId id="291" r:id="rId3"/>
    <p:sldId id="292" r:id="rId4"/>
    <p:sldId id="296" r:id="rId5"/>
    <p:sldId id="298" r:id="rId6"/>
    <p:sldId id="310" r:id="rId7"/>
    <p:sldId id="308" r:id="rId8"/>
    <p:sldId id="307" r:id="rId9"/>
    <p:sldId id="303" r:id="rId10"/>
    <p:sldId id="304" r:id="rId11"/>
    <p:sldId id="302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0"/>
    <a:srgbClr val="A8A7A5"/>
    <a:srgbClr val="E6E6E6"/>
    <a:srgbClr val="FF00FF"/>
    <a:srgbClr val="CBE9E3"/>
    <a:srgbClr val="002160"/>
    <a:srgbClr val="006666"/>
    <a:srgbClr val="D5ECE5"/>
    <a:srgbClr val="008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40"/>
    <p:restoredTop sz="94696"/>
  </p:normalViewPr>
  <p:slideViewPr>
    <p:cSldViewPr>
      <p:cViewPr varScale="1">
        <p:scale>
          <a:sx n="105" d="100"/>
          <a:sy n="105" d="100"/>
        </p:scale>
        <p:origin x="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86BE-7A08-4061-9D2E-F49234612FB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56A06-C6E2-4AFB-BAF9-C7F9ACC0A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belpedcol.ru/wp-content/uploads/merged-pdf.io_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5076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Социальная работа</a:t>
            </a:r>
            <a:endParaRPr lang="ru-RU" sz="4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082607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7055720" y="1996124"/>
            <a:ext cx="1926795" cy="1554190"/>
          </a:xfrm>
          <a:prstGeom prst="hexagon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1D36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10884" r="2344" b="17375"/>
          <a:stretch/>
        </p:blipFill>
        <p:spPr bwMode="auto">
          <a:xfrm>
            <a:off x="5561113" y="2809912"/>
            <a:ext cx="1874887" cy="1587706"/>
          </a:xfrm>
          <a:prstGeom prst="hexagon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4365104"/>
            <a:ext cx="4355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ОТКРЫТИЯ СПЕЦИАЛЬНОСТИ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5229200"/>
            <a:ext cx="362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ОБУЧАЮЩИХСЯ - 25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t="195" r="4286" b="-195"/>
          <a:stretch/>
        </p:blipFill>
        <p:spPr>
          <a:xfrm>
            <a:off x="4059966" y="3566096"/>
            <a:ext cx="1800200" cy="1652454"/>
          </a:xfrm>
          <a:prstGeom prst="hexagon">
            <a:avLst/>
          </a:prstGeom>
          <a:ln w="38100">
            <a:solidFill>
              <a:srgbClr val="01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13090" r="33984" b="15430"/>
          <a:stretch/>
        </p:blipFill>
        <p:spPr>
          <a:xfrm>
            <a:off x="7119942" y="3603765"/>
            <a:ext cx="1798350" cy="1522677"/>
          </a:xfrm>
          <a:prstGeom prst="hexagon">
            <a:avLst/>
          </a:prstGeom>
          <a:ln w="38100">
            <a:solidFill>
              <a:srgbClr val="01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3" y="4418918"/>
            <a:ext cx="1877445" cy="1415047"/>
          </a:xfrm>
          <a:prstGeom prst="hexagon">
            <a:avLst/>
          </a:prstGeom>
          <a:ln w="38100">
            <a:solidFill>
              <a:srgbClr val="01206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8209896" y="0"/>
            <a:ext cx="934104" cy="90872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 БЕЛГОРОДСКОЙ ОБЛАСТИ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4"/>
            <a:ext cx="792783" cy="9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556792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1560" y="2332904"/>
            <a:ext cx="777686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Выбрать одну узкую специализацию и работать, развиваться в этом направлении еще недавно было одним из действенных правил успеха. Но увы, не сегодня.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настоящем мире ценятся универсальные работники, специалисты широкого профиля. Иметь всего одну специальность не то что бы немодно, а непрактично.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Поэтому, обучаясь в колледже ты сможешь получить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и третью смежную/ несмежную профессию с учетом основной получаемой квалификации (не менее одной дополнительной квалификации в год):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Няня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Вожатый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Консультант в области развития цифровой грамотности населения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Социальный работник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Наладчик аппаратного и программного обеспечения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Сиделка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1" y="5001344"/>
          <a:ext cx="8136903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 descr="C:\Documents and Settings\Администратор\Рабочий стол\1541157461_repet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7" y="5184576"/>
            <a:ext cx="2226741" cy="155679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7" name="Picture 3" descr="C:\Documents and Settings\Администратор\Рабочий стол\kwusdk_yoftghjpqdcvssm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157192"/>
            <a:ext cx="2088232" cy="1584176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 БЕЛГОРОДСКОЙ ОБЛАСТИ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55776" y="1472755"/>
            <a:ext cx="410445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2952021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378827"/>
            <a:ext cx="2740577" cy="4016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089" y="4996333"/>
            <a:ext cx="7917367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100" b="1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КОНТАКТНЫЕ ДАННЫЕ: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Почтовый адрес: 308036, г. Белгород, ул. Буденного, д. 1.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Телефон/факс: (4722) 51-04-14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Адрес электронной почты: belpedcol@ya.ru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0851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08" y="140204"/>
            <a:ext cx="8396416" cy="8194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</a:p>
        </p:txBody>
      </p:sp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179512" y="44624"/>
            <a:ext cx="962253" cy="936104"/>
          </a:xfrm>
          <a:prstGeom prst="ellipse">
            <a:avLst/>
          </a:prstGeom>
        </p:spPr>
      </p:pic>
      <p:pic>
        <p:nvPicPr>
          <p:cNvPr id="10" name="Рисунок 9" descr="БПК2.jpg"/>
          <p:cNvPicPr>
            <a:picLocks noChangeAspect="1"/>
          </p:cNvPicPr>
          <p:nvPr/>
        </p:nvPicPr>
        <p:blipFill>
          <a:blip r:embed="rId3" cstate="print"/>
          <a:srcRect l="29956" r="5901" b="20097"/>
          <a:stretch>
            <a:fillRect/>
          </a:stretch>
        </p:blipFill>
        <p:spPr>
          <a:xfrm>
            <a:off x="2123728" y="980728"/>
            <a:ext cx="5261574" cy="383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56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83085"/>
              </p:ext>
            </p:extLst>
          </p:nvPr>
        </p:nvGraphicFramePr>
        <p:xfrm>
          <a:off x="562859" y="2204865"/>
          <a:ext cx="8136905" cy="2056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4610">
                  <a:extLst>
                    <a:ext uri="{9D8B030D-6E8A-4147-A177-3AD203B41FA5}">
                      <a16:colId xmlns:a16="http://schemas.microsoft.com/office/drawing/2014/main" val="728102315"/>
                    </a:ext>
                  </a:extLst>
                </a:gridCol>
                <a:gridCol w="2649225">
                  <a:extLst>
                    <a:ext uri="{9D8B030D-6E8A-4147-A177-3AD203B41FA5}">
                      <a16:colId xmlns:a16="http://schemas.microsoft.com/office/drawing/2014/main" val="2247304758"/>
                    </a:ext>
                  </a:extLst>
                </a:gridCol>
                <a:gridCol w="2933070">
                  <a:extLst>
                    <a:ext uri="{9D8B030D-6E8A-4147-A177-3AD203B41FA5}">
                      <a16:colId xmlns:a16="http://schemas.microsoft.com/office/drawing/2014/main" val="1862456837"/>
                    </a:ext>
                  </a:extLst>
                </a:gridCol>
              </a:tblGrid>
              <a:tr h="10269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образования необходимый для приема на обучение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квалификации углубленной подготовки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Срок получения СПО по ППССЗ </a:t>
                      </a: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углубленной подготовки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 очной форме обучения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648481"/>
                  </a:ext>
                </a:extLst>
              </a:tr>
              <a:tr h="9892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Среднее 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Социальный работник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года 10 месяцев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3905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458112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ОГАПОУ «БПК» реализует программу подготовки специалистов среднего звена в соответствии с лицензией на осуществление образовательной деятельности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https://belpedcol.ru/wp-content/uploads/merged-pdf.io_.pdf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окончании обучения выпускник получает диплом о среднем профессиональном образовании</a:t>
            </a:r>
          </a:p>
        </p:txBody>
      </p:sp>
      <p:pic>
        <p:nvPicPr>
          <p:cNvPr id="13" name="Picture 1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81128"/>
            <a:ext cx="2448272" cy="1656000"/>
          </a:xfrm>
          <a:prstGeom prst="roundRect">
            <a:avLst/>
          </a:prstGeom>
          <a:noFill/>
          <a:ln w="28575">
            <a:solidFill>
              <a:srgbClr val="01206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115616" y="1556792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ПОДГОТОВКИ СПЕЦИАЛЬНОСТИ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8453" y="6698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484784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ПРОФЕССИОНАЛЬНОЙ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0021" y="2219282"/>
            <a:ext cx="3318867" cy="469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Портрет выпускника</a:t>
            </a:r>
          </a:p>
        </p:txBody>
      </p:sp>
      <p:sp>
        <p:nvSpPr>
          <p:cNvPr id="20" name="Шестиугольник 4"/>
          <p:cNvSpPr/>
          <p:nvPr/>
        </p:nvSpPr>
        <p:spPr>
          <a:xfrm>
            <a:off x="4077999" y="2780898"/>
            <a:ext cx="901456" cy="10361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97650" y="2924944"/>
            <a:ext cx="64831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помощь в вопросах профориентирования и трудоустройства;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первую медицинскую помощь;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Решает возникающие конфликтные ситуации;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услуги, связанные с процессом реабилитации больных после выписки из больницы;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в отделениях социальной помощи семье и детям с ограниченными физическими и умственными возможностями.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ansionat-osen.ru/upload/iblock/483/483f7b3c50efc2a169661f6494364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5" y="3314353"/>
            <a:ext cx="2304255" cy="1708447"/>
          </a:xfrm>
          <a:prstGeom prst="hexagon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628800"/>
            <a:ext cx="75608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98735" y="2695719"/>
            <a:ext cx="6429649" cy="10308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</a:rPr>
              <a:t>В процессе обучения ты научишься организовывать и проводить работу в различных сферах жизнедеятельности по оказанию социальной помощи нуждающимся</a:t>
            </a: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" name="Picture 2" descr="https://www.solidarnost.org/netcat_files/1446/1491/socrabotnik_4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3807"/>
            <a:ext cx="2188863" cy="1825839"/>
          </a:xfrm>
          <a:prstGeom prst="hexagon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31534"/>
            <a:ext cx="2452884" cy="2016224"/>
          </a:xfrm>
          <a:prstGeom prst="hexagon">
            <a:avLst/>
          </a:prstGeom>
          <a:ln w="38100">
            <a:solidFill>
              <a:srgbClr val="01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54936" y="2599404"/>
            <a:ext cx="6450151" cy="96963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практике ты будешь </a:t>
            </a:r>
            <a:r>
              <a:rPr lang="ru-RU" sz="20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помогать и поддерживать определенным незащищенным и слабозащищенным слоям населения</a:t>
            </a:r>
            <a:endParaRPr lang="ru-RU" sz="20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13.userapi.com/impg/1psqkTtpbrmgZq6s7bz8fHVTXfJzKBdEE3REgg/gMxeitT7xLY.jpg?size=1280x853&amp;quality=95&amp;sign=2b518147772240383f76bc8df9ae5dc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t="2471" r="390" b="-2471"/>
          <a:stretch/>
        </p:blipFill>
        <p:spPr bwMode="auto">
          <a:xfrm>
            <a:off x="3779912" y="3979821"/>
            <a:ext cx="2064780" cy="1815982"/>
          </a:xfrm>
          <a:prstGeom prst="hexagon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9.userapi.com/impg/r2mfclilnlGWnymA9Hvo1Z8wHZC5OHpaeZ3LDQ/M4XlV5ClhSI.jpg?size=1280x853&amp;quality=95&amp;sign=e1b78096b80adc463216d8b73ab26a77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 bwMode="auto">
          <a:xfrm>
            <a:off x="5364088" y="4880336"/>
            <a:ext cx="2062404" cy="1787248"/>
          </a:xfrm>
          <a:prstGeom prst="hexagon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81.userapi.com/impg/0ldzWIqyToS8rEa2J4gp-MZjyEe3yToe8XBFYg/dCCzpihRQ4Q.jpg?size=810x1080&amp;quality=95&amp;sign=66d765d7b11b58de615983b48fb6d05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083827" y="4869184"/>
            <a:ext cx="2085926" cy="1809552"/>
          </a:xfrm>
          <a:prstGeom prst="hexagon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844824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Победа в конкурсе грантов из федерального бюджета в рамках реализации мероприятия «Государственная поддержка профессиональных образовательных организаций в целях обеспечения соответствия их материально-технической базы современным требованиям» позволила открыть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сентября 2021 года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Мастерскую по компетенции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544" y="4058983"/>
            <a:ext cx="3384376" cy="1602265"/>
          </a:xfrm>
          <a:prstGeom prst="rect">
            <a:avLst/>
          </a:prstGeom>
        </p:spPr>
      </p:pic>
      <p:pic>
        <p:nvPicPr>
          <p:cNvPr id="5122" name="Picture 2" descr="https://sun9-29.userapi.com/impg/DHhPQwzVS2T5kHH0EAMkdIRmAchbk71H-U6NAQ/kF7dQZy69c8.jpg?size=1280x853&amp;quality=95&amp;sign=cf705137bc8d6962116069b2c97095b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9368"/>
            <a:ext cx="3096850" cy="2063760"/>
          </a:xfrm>
          <a:prstGeom prst="rect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6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44" y="3013753"/>
            <a:ext cx="3497160" cy="2622870"/>
          </a:xfrm>
          <a:prstGeom prst="rect">
            <a:avLst/>
          </a:prstGeom>
          <a:ln w="38100">
            <a:solidFill>
              <a:srgbClr val="012060"/>
            </a:solidFill>
          </a:ln>
        </p:spPr>
      </p:pic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3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БЕЛГОРОДСКОЙ ОБЛАСТИ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ОБЛАСТНОЕ ГОСУДАРСТВЕННОЕ АВТОНОМНОЕ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«БЕЛГОРОДСКИЙ ПЕДАГОГИЧЕСКИЙ КОЛЛЕДЖ»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772816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1772816"/>
            <a:ext cx="4968552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Мастерские – шаг в будущее!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3573016"/>
            <a:ext cx="2232248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робототехника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708920"/>
            <a:ext cx="360040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интерактивное оборудование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4509120"/>
            <a:ext cx="288032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современные ноутбуки </a:t>
            </a:r>
            <a:endParaRPr lang="ru-RU" sz="2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2689717"/>
            <a:ext cx="4146579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планшеты последнего поколения</a:t>
            </a:r>
            <a:endParaRPr lang="ru-RU" sz="2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47656" y="4509120"/>
            <a:ext cx="298884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цифровые микроскопы</a:t>
            </a:r>
            <a:endParaRPr lang="ru-RU" sz="2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8" y="5373216"/>
            <a:ext cx="4320480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Лабдиски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- новое поколение школьных естественнонаучных лабораторий</a:t>
            </a:r>
            <a:endParaRPr lang="ru-RU" sz="2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5373216"/>
            <a:ext cx="4176464" cy="11521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возможности «ОС3» - интерактивного игрового оборудования для проведения образовательных групповых занятий в начальной школе, содержащего более 300 заданий по курсам «Экология», «Математика», «Русский язык»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84168" y="3717032"/>
            <a:ext cx="2880320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собственных интерактивных игр</a:t>
            </a:r>
            <a:endParaRPr lang="ru-RU" sz="2000" b="1" dirty="0">
              <a:solidFill>
                <a:schemeClr val="tx2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54244"/>
            <a:ext cx="4546848" cy="1138652"/>
          </a:xfrm>
        </p:spPr>
        <p:txBody>
          <a:bodyPr>
            <a:normAutofit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" y="2060848"/>
            <a:ext cx="4427983" cy="3008201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современное оборудование и креативно оформленное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образовательное пространство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первый шаг на пути достижения лидирующих позиций России в подготовке высококвалифицированных специалистов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возможность  изучать дисциплины не только в теории, но и в условиях, максимально приближенных к производственным.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4860032" y="2348880"/>
            <a:ext cx="4104456" cy="33123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современная материально-техническая база по  стандартам отечественного и международного опыта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плодотворное взаимодействие с социальными партнерами, работодателями, на основе договоров о сетевом взаимодействии.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484784"/>
            <a:ext cx="7025412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Мастерские для нашего колледжа?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82.userapi.com/impf/pCVzjj-Hh5-H24Mha1RLwSntYbqfRNZsbrCHqg/8vC9HVQ0euU.jpg?size=1280x960&amp;quality=95&amp;sign=babeb77231de1dddc0471c6a33931e6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1" y="4797152"/>
            <a:ext cx="2520280" cy="1890211"/>
          </a:xfrm>
          <a:prstGeom prst="rect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4.userapi.com/impg/hbGhiRGjN2swQrrhqX56okDHEybPexCgokcKjw/yTAaSX5dhN8.jpg?size=1280x853&amp;quality=95&amp;sign=c7e6ea4afbb17d47e0e7c3c075da5ca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54" y="4765837"/>
            <a:ext cx="2880546" cy="1919614"/>
          </a:xfrm>
          <a:prstGeom prst="rect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7.userapi.com/impg/tKuSKHGDFO5UqisH7TowSdxYWJe7Kxv56PSKiw/kJQjMlsZYcQ.jpg?size=1280x853&amp;quality=95&amp;sign=f7683bb57bb1c04ba3431f6ee60de4c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32" y="4768163"/>
            <a:ext cx="2877054" cy="1917288"/>
          </a:xfrm>
          <a:prstGeom prst="rect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8209896" y="0"/>
            <a:ext cx="934104" cy="90872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200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4"/>
            <a:ext cx="792783" cy="9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99592" y="1772816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56490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Обучаясь в колледже, ты сможешь получить вторую и даже третью специальность.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этого начиная с 3 курса организовано обучение по программам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профессиональной переподготовки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6146" name="Picture 2" descr="https://sun9-39.userapi.com/impg/henatAU5-DwC88TrxTU2naz7x7PnFD0m43T-CQ/Ou1XWHf5ylI.jpg?size=1280x853&amp;quality=95&amp;sign=c20a246983e197a1325c39ffc790c97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87" y="4319230"/>
            <a:ext cx="2984426" cy="1988840"/>
          </a:xfrm>
          <a:prstGeom prst="rect">
            <a:avLst/>
          </a:prstGeom>
          <a:noFill/>
          <a:ln w="38100">
            <a:solidFill>
              <a:srgbClr val="01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707</Words>
  <Application>Microsoft Macintosh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ОБРАЗОВАНИЯ БЕЛГОРОДСКОЙ ОБЛАСТИ ОБЛАСТНОЕ ГОСУДАРСТВЕННОЕ АВТОНОМНОЕ ПРОФЕССИОНАЛЬНОЕ ОБРАЗОВАТЕЛЬНОЕ УЧРЕЖДЕНИЕ «БЕЛГОРОДСКИЙ ПЕДАГОГИЧЕСКИЙ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Наталья Коренева</cp:lastModifiedBy>
  <cp:revision>487</cp:revision>
  <dcterms:created xsi:type="dcterms:W3CDTF">2019-03-16T06:00:18Z</dcterms:created>
  <dcterms:modified xsi:type="dcterms:W3CDTF">2022-03-17T10:27:17Z</dcterms:modified>
</cp:coreProperties>
</file>