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9" r:id="rId2"/>
    <p:sldId id="291" r:id="rId3"/>
    <p:sldId id="292" r:id="rId4"/>
    <p:sldId id="296" r:id="rId5"/>
    <p:sldId id="298" r:id="rId6"/>
    <p:sldId id="299" r:id="rId7"/>
    <p:sldId id="303" r:id="rId8"/>
    <p:sldId id="304" r:id="rId9"/>
    <p:sldId id="302" r:id="rId10"/>
    <p:sldId id="28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060"/>
    <a:srgbClr val="FF00FF"/>
    <a:srgbClr val="CBE9E3"/>
    <a:srgbClr val="002160"/>
    <a:srgbClr val="006666"/>
    <a:srgbClr val="D5ECE5"/>
    <a:srgbClr val="008000"/>
    <a:srgbClr val="4F81BD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F86BE-7A08-4061-9D2E-F49234612FBD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56A06-C6E2-4AFB-BAF9-C7F9ACC0AB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4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40907-BE05-4ECA-BFC5-4FAECA9B70FE}" type="datetimeFigureOut">
              <a:rPr lang="ru-RU" smtClean="0"/>
              <a:pPr/>
              <a:t>17.03.2022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0FBAA-1257-4469-B2D5-7B03AAF34E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s://belpedcol.ru/wp-content/uploads/merged-pdf.io_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30" y="1605279"/>
            <a:ext cx="59059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Педагогика </a:t>
            </a:r>
            <a:r>
              <a:rPr lang="ru-RU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дополнительного образования</a:t>
            </a:r>
          </a:p>
          <a:p>
            <a:pPr algn="ctr"/>
            <a:r>
              <a:rPr lang="ru-RU" sz="4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44.02.03</a:t>
            </a:r>
            <a:endParaRPr lang="ru-RU" sz="44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3082607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4932398"/>
            <a:ext cx="4139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ОТКРЫТИЯ СПЕЦИАЛЬНОСТИ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5114" y="5743378"/>
            <a:ext cx="3624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ОБУЧАЮЩИХСЯ – 74</a:t>
            </a:r>
          </a:p>
        </p:txBody>
      </p:sp>
      <p:sp>
        <p:nvSpPr>
          <p:cNvPr id="2" name="Шестиугольник 1"/>
          <p:cNvSpPr/>
          <p:nvPr/>
        </p:nvSpPr>
        <p:spPr>
          <a:xfrm>
            <a:off x="5578757" y="2929285"/>
            <a:ext cx="1976878" cy="1656150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>
            <a:off x="5604040" y="4585435"/>
            <a:ext cx="1996909" cy="1689584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4175185" y="3878211"/>
            <a:ext cx="1818556" cy="1549325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7170273" y="2180302"/>
            <a:ext cx="1943361" cy="1581125"/>
          </a:xfrm>
          <a:prstGeom prst="hexagon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7191815" y="3757360"/>
            <a:ext cx="1921819" cy="1581125"/>
          </a:xfrm>
          <a:prstGeom prst="hexagon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9089" y="4996333"/>
            <a:ext cx="7917367" cy="13849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100" b="1" dirty="0" smtClean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КОНТАКТНЫЕ </a:t>
            </a:r>
            <a:r>
              <a:rPr lang="ru-RU" altLang="ru-RU" sz="2100" b="1" dirty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ДАННЫЕ:</a:t>
            </a:r>
          </a:p>
          <a:p>
            <a:pPr algn="ctr">
              <a:defRPr/>
            </a:pPr>
            <a:r>
              <a:rPr lang="ru-RU" altLang="ru-RU" sz="2100" dirty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Почтовый адрес</a:t>
            </a:r>
            <a:r>
              <a:rPr lang="ru-RU" altLang="ru-RU" sz="2100" dirty="0" smtClean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: 308036</a:t>
            </a:r>
            <a:r>
              <a:rPr lang="ru-RU" altLang="ru-RU" sz="2100" dirty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, г. Белгород, ул. Буденного, </a:t>
            </a:r>
            <a:r>
              <a:rPr lang="ru-RU" altLang="ru-RU" sz="2100" dirty="0" smtClean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д. 1</a:t>
            </a:r>
            <a:r>
              <a:rPr lang="ru-RU" altLang="ru-RU" sz="2100" dirty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altLang="ru-RU" sz="2100" dirty="0" smtClean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Телефон/факс: </a:t>
            </a:r>
            <a:r>
              <a:rPr lang="ru-RU" altLang="ru-RU" sz="2100" dirty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(4722) 51-04-14</a:t>
            </a:r>
          </a:p>
          <a:p>
            <a:pPr algn="ctr">
              <a:defRPr/>
            </a:pPr>
            <a:r>
              <a:rPr lang="ru-RU" altLang="ru-RU" sz="2100" dirty="0">
                <a:solidFill>
                  <a:srgbClr val="0021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Адрес электронной почты: belpedcol@ya.ru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508518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308" y="140204"/>
            <a:ext cx="8396416" cy="8194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75" b="1" dirty="0">
                <a:ln w="0"/>
                <a:solidFill>
                  <a:srgbClr val="0021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>
              <a:defRPr/>
            </a:pPr>
            <a:r>
              <a:rPr lang="ru-RU" sz="1575" b="1" dirty="0">
                <a:ln w="0"/>
                <a:solidFill>
                  <a:srgbClr val="0021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>
              <a:defRPr/>
            </a:pPr>
            <a:r>
              <a:rPr lang="ru-RU" sz="1575" b="1" dirty="0">
                <a:ln w="0"/>
                <a:solidFill>
                  <a:srgbClr val="0021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</a:p>
        </p:txBody>
      </p:sp>
      <p:pic>
        <p:nvPicPr>
          <p:cNvPr id="9" name="Рисунок 8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179512" y="44624"/>
            <a:ext cx="962253" cy="936104"/>
          </a:xfrm>
          <a:prstGeom prst="ellipse">
            <a:avLst/>
          </a:prstGeom>
        </p:spPr>
      </p:pic>
      <p:pic>
        <p:nvPicPr>
          <p:cNvPr id="10" name="Рисунок 9" descr="БПК2.jpg"/>
          <p:cNvPicPr>
            <a:picLocks noChangeAspect="1"/>
          </p:cNvPicPr>
          <p:nvPr/>
        </p:nvPicPr>
        <p:blipFill>
          <a:blip r:embed="rId3" cstate="print"/>
          <a:srcRect l="29956" r="5901" b="20097"/>
          <a:stretch>
            <a:fillRect/>
          </a:stretch>
        </p:blipFill>
        <p:spPr>
          <a:xfrm>
            <a:off x="2123728" y="980728"/>
            <a:ext cx="5261574" cy="3830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5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859244"/>
              </p:ext>
            </p:extLst>
          </p:nvPr>
        </p:nvGraphicFramePr>
        <p:xfrm>
          <a:off x="539552" y="2204864"/>
          <a:ext cx="8136905" cy="16718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4610">
                  <a:extLst>
                    <a:ext uri="{9D8B030D-6E8A-4147-A177-3AD203B41FA5}">
                      <a16:colId xmlns:a16="http://schemas.microsoft.com/office/drawing/2014/main" xmlns="" val="728102315"/>
                    </a:ext>
                  </a:extLst>
                </a:gridCol>
                <a:gridCol w="2649225">
                  <a:extLst>
                    <a:ext uri="{9D8B030D-6E8A-4147-A177-3AD203B41FA5}">
                      <a16:colId xmlns:a16="http://schemas.microsoft.com/office/drawing/2014/main" xmlns="" val="2247304758"/>
                    </a:ext>
                  </a:extLst>
                </a:gridCol>
                <a:gridCol w="2933070">
                  <a:extLst>
                    <a:ext uri="{9D8B030D-6E8A-4147-A177-3AD203B41FA5}">
                      <a16:colId xmlns:a16="http://schemas.microsoft.com/office/drawing/2014/main" xmlns="" val="1862456837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образования необходимый для приема на обучение</a:t>
                      </a:r>
                      <a:endParaRPr lang="ru-RU" sz="1600" b="1" dirty="0">
                        <a:solidFill>
                          <a:srgbClr val="0021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квалификации углубленной подготовки</a:t>
                      </a:r>
                      <a:endParaRPr lang="ru-RU" sz="1600" b="1" dirty="0">
                        <a:solidFill>
                          <a:srgbClr val="0021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получения СПО по ППССЗ 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углубленной подготовки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очной форме обучения</a:t>
                      </a:r>
                      <a:endParaRPr lang="ru-RU" sz="1600" b="1" dirty="0" smtClean="0">
                        <a:solidFill>
                          <a:srgbClr val="0021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46648481"/>
                  </a:ext>
                </a:extLst>
              </a:tr>
              <a:tr h="6050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Основное общее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образование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дополнительного образования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года 10 месяцев</a:t>
                      </a:r>
                    </a:p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0469612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39552" y="4581128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ОГАПОУ «БПК» реализует программу подготовки специалистов среднего звена в соответствии с лицензией на осуществление образовательной деятельности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https://belpedcol.ru/wp-content/uploads/merged-pdf.io_.pdf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окончании обучения выпускник получает диплом о среднем профессиональном образовании</a:t>
            </a:r>
          </a:p>
        </p:txBody>
      </p:sp>
      <p:pic>
        <p:nvPicPr>
          <p:cNvPr id="13" name="Picture 1" descr="C:\Documents and Settings\Администратор\Рабочий стол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9704" y="4494788"/>
            <a:ext cx="2448272" cy="1656000"/>
          </a:xfrm>
          <a:prstGeom prst="roundRect">
            <a:avLst/>
          </a:prstGeom>
          <a:noFill/>
          <a:ln w="28575">
            <a:solidFill>
              <a:srgbClr val="012060"/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115616" y="1556792"/>
            <a:ext cx="7560840" cy="466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ПОДГОТОВКИ СПЕЦИАЛЬНОСТИ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8453" y="6698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99592" y="1484784"/>
            <a:ext cx="7560840" cy="4668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ПРОФЕССИОНАЛЬНОЙ ДЕЯТЕЛЬНОСТИ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20021" y="2098578"/>
            <a:ext cx="3318867" cy="469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Портрет выпускника</a:t>
            </a:r>
            <a:endParaRPr lang="ru-RU" sz="2800" b="1" dirty="0">
              <a:solidFill>
                <a:srgbClr val="0070C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0" name="Шестиугольник 4"/>
          <p:cNvSpPr/>
          <p:nvPr/>
        </p:nvSpPr>
        <p:spPr>
          <a:xfrm>
            <a:off x="4077999" y="2780898"/>
            <a:ext cx="901456" cy="10361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00" kern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97650" y="2622143"/>
            <a:ext cx="648317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 собственную деятельность и решает профессиональные задачи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поиск и анализ информации необходимой для профессиональной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Стремиться к профессиональному и личностному развитию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 работать и эффективно взаимодействовать в коллективе, команде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гражданско-патриотическую позицию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Содействует сохранению окружающей среды, умеет эффективно действовать в различных ситуациях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Осознает важность здорового образа жизни, поддерживает уровень необходимой физической подготовки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информационно-коммуникационные технологии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предпринимательской деятельности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176627" y="2196269"/>
            <a:ext cx="1852664" cy="1504393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стиугольник 3"/>
          <p:cNvSpPr/>
          <p:nvPr/>
        </p:nvSpPr>
        <p:spPr>
          <a:xfrm>
            <a:off x="176627" y="3700662"/>
            <a:ext cx="1852664" cy="1596379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218795" y="5297041"/>
            <a:ext cx="1810495" cy="1504393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916758" y="1460500"/>
            <a:ext cx="756084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ПРОФЕССИОНАЛЬНОЙ ДЕЯТЕЛЬНОСТИ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16658" y="2281317"/>
            <a:ext cx="1800200" cy="1479580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1434239" y="2989275"/>
            <a:ext cx="1738015" cy="1448881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68046" y="3737673"/>
            <a:ext cx="1739200" cy="1462363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1434918" y="4438156"/>
            <a:ext cx="1707540" cy="1395608"/>
          </a:xfrm>
          <a:prstGeom prst="hexagon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13383" y="5156505"/>
            <a:ext cx="1648526" cy="1363113"/>
          </a:xfrm>
          <a:prstGeom prst="hexagon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72254" y="1988841"/>
            <a:ext cx="564821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– это креативная и востребованная профессия. Она дает возможность работать в государственных и частных образовательных организациях.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этого профиля создают авторские обучающие курсы и получают дополнительные источники заработка. В любом случае люди этой профессии имеют почти неограниченное поле для реализации своих творческих идей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дополнительного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области технического творчества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специалисты, которые организуют секции, кружки, студии и клубы для дошкольников и младших школьников, где дают углубленные знания по робототехнике, 3D-конструированию,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видеомонтажу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технологиям разработки сайтов, развивают навыки, выходящие за рамки школьной программы.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79649" y="1485875"/>
            <a:ext cx="756084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ПРОФЕССИОНАЛЬНОЙ ДЕЯТЕЛЬНОСТИ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51985" y="3196465"/>
            <a:ext cx="48401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dirty="0" smtClean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dirty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/>
                <a:ea typeface="Times New Roman"/>
              </a:rPr>
              <a:t>Планировать и проводить внеурочные занятия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;</a:t>
            </a:r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71491" y="2132856"/>
            <a:ext cx="6120680" cy="151216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процессе обучения вы </a:t>
            </a:r>
            <a:r>
              <a:rPr lang="ru-RU" sz="24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научитесь  </a:t>
            </a:r>
            <a:r>
              <a:rPr lang="ru-RU" sz="24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организовывать деятельность </a:t>
            </a:r>
            <a:r>
              <a:rPr lang="ru-RU" sz="24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обучающихся, </a:t>
            </a:r>
            <a:r>
              <a:rPr lang="ru-RU" sz="24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направленную </a:t>
            </a:r>
            <a:r>
              <a:rPr lang="ru-RU" sz="2400" b="1" dirty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освоение дополнительной общеобразовательной </a:t>
            </a:r>
            <a:r>
              <a:rPr lang="ru-RU" sz="24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программы</a:t>
            </a:r>
            <a:endParaRPr lang="ru-RU" sz="2400" b="1" dirty="0">
              <a:solidFill>
                <a:srgbClr val="0070C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151984" y="5596831"/>
            <a:ext cx="4832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Оценивать результаты деятельности обучающихся.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51985" y="3904270"/>
            <a:ext cx="46684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endParaRPr lang="ru-RU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Включать в занятия современные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, в том числе интерактивные, формы и методы организации внеурочной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деятельности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;</a:t>
            </a:r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2" name="Шестиугольник 1"/>
          <p:cNvSpPr/>
          <p:nvPr/>
        </p:nvSpPr>
        <p:spPr>
          <a:xfrm>
            <a:off x="81730" y="2238960"/>
            <a:ext cx="1368152" cy="1152128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Шестиугольник 16"/>
          <p:cNvSpPr/>
          <p:nvPr/>
        </p:nvSpPr>
        <p:spPr>
          <a:xfrm>
            <a:off x="2282158" y="3391088"/>
            <a:ext cx="1368152" cy="1152128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Шестиугольник 17"/>
          <p:cNvSpPr/>
          <p:nvPr/>
        </p:nvSpPr>
        <p:spPr>
          <a:xfrm>
            <a:off x="103955" y="3412004"/>
            <a:ext cx="1368152" cy="1152128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1181944" y="2811104"/>
            <a:ext cx="1368152" cy="1152128"/>
          </a:xfrm>
          <a:prstGeom prst="hexagon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Шестиугольник 19"/>
          <p:cNvSpPr/>
          <p:nvPr/>
        </p:nvSpPr>
        <p:spPr>
          <a:xfrm>
            <a:off x="2312745" y="4540598"/>
            <a:ext cx="1368152" cy="1152128"/>
          </a:xfrm>
          <a:prstGeom prst="hexagon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Шестиугольник 20"/>
          <p:cNvSpPr/>
          <p:nvPr/>
        </p:nvSpPr>
        <p:spPr>
          <a:xfrm>
            <a:off x="1193200" y="3985422"/>
            <a:ext cx="1368152" cy="1152128"/>
          </a:xfrm>
          <a:prstGeom prst="hexagon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04242" y="4583676"/>
            <a:ext cx="1368152" cy="1152128"/>
          </a:xfrm>
          <a:prstGeom prst="hexagon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Шестиугольник 22"/>
          <p:cNvSpPr/>
          <p:nvPr/>
        </p:nvSpPr>
        <p:spPr>
          <a:xfrm>
            <a:off x="1226824" y="5119308"/>
            <a:ext cx="1368152" cy="1152128"/>
          </a:xfrm>
          <a:prstGeom prst="hexagon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Шестиугольник 23"/>
          <p:cNvSpPr/>
          <p:nvPr/>
        </p:nvSpPr>
        <p:spPr>
          <a:xfrm>
            <a:off x="2312745" y="5707104"/>
            <a:ext cx="1368152" cy="1152128"/>
          </a:xfrm>
          <a:prstGeom prst="hexagon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99592" y="1772816"/>
            <a:ext cx="756084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ПРОФЕССИОНАЛЬНОЙ ДЕЯТЕЛЬНОСТИ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89671" y="2348880"/>
            <a:ext cx="6627421" cy="7200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2400" b="1" dirty="0" smtClean="0">
              <a:solidFill>
                <a:srgbClr val="0070C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практике вы </a:t>
            </a:r>
            <a:r>
              <a:rPr lang="ru-RU" sz="24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будете анализировать и разрабатывать учебно-методические материалы 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35897" y="3187773"/>
            <a:ext cx="5184576" cy="419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3600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Проектировать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воспитательные программы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3600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Создавать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мастерской, лаборатории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предметно-развивающую среду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3600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существлять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планирование с учетом возрастных и индивидуально-психологических особенностей обучающихся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3600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Адаптировать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имеющиеся методические разработки</a:t>
            </a:r>
          </a:p>
          <a:p>
            <a:pPr marL="285750" indent="3600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3600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153839" y="2898862"/>
            <a:ext cx="1935832" cy="1568753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Шестиугольник 19"/>
          <p:cNvSpPr/>
          <p:nvPr/>
        </p:nvSpPr>
        <p:spPr>
          <a:xfrm>
            <a:off x="1691680" y="3699648"/>
            <a:ext cx="1944216" cy="1560170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Шестиугольник 20"/>
          <p:cNvSpPr/>
          <p:nvPr/>
        </p:nvSpPr>
        <p:spPr>
          <a:xfrm>
            <a:off x="153838" y="4479733"/>
            <a:ext cx="1935833" cy="1647800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Шестиугольник 22"/>
          <p:cNvSpPr/>
          <p:nvPr/>
        </p:nvSpPr>
        <p:spPr>
          <a:xfrm>
            <a:off x="1647315" y="5268401"/>
            <a:ext cx="1988581" cy="1618955"/>
          </a:xfrm>
          <a:prstGeom prst="hexagon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8209896" y="0"/>
            <a:ext cx="934104" cy="908720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188640"/>
            <a:ext cx="72008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</a:t>
            </a:r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ОБРАЗОВАНИЯ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БЕЛГОРОДСКОЙ ОБЛАСТИ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 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4"/>
            <a:ext cx="792783" cy="94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899592" y="1772816"/>
            <a:ext cx="756084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ПРОФЕССИОНАЛЬНОЕ ОБРАЗОВАНИЕ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564904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Обучаясь в колледже, вы сможете получить вторую и даже третью специальность.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этого начиная с 3 курса организовано обучение по программам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профессиональной переподготовки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студентов, обучающихся по специальности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Педагогика дополнительного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доступны следующие программы: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44.02.01 Дошкольное образование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44.02.02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Преподавание в начальных классах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44.02.04 Специальное дошкольное образование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44.02.05 Коррекционная педагогика в начальном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образовании</a:t>
            </a:r>
          </a:p>
          <a:p>
            <a:endParaRPr lang="ru-RU" b="1" dirty="0"/>
          </a:p>
        </p:txBody>
      </p:sp>
      <p:sp>
        <p:nvSpPr>
          <p:cNvPr id="2" name="Шестиугольник 1"/>
          <p:cNvSpPr/>
          <p:nvPr/>
        </p:nvSpPr>
        <p:spPr>
          <a:xfrm>
            <a:off x="5796136" y="4401814"/>
            <a:ext cx="3168352" cy="2349673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8209896" y="0"/>
            <a:ext cx="934104" cy="908720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188640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БЕЛГОРОДСКОЙ ОБЛАСТИ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4"/>
            <a:ext cx="792783" cy="94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4" y="1556792"/>
            <a:ext cx="7560840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ПРОФЕССИОНАЛЬНОЕ ОБРАЗОВАНИЕ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11560" y="2153754"/>
            <a:ext cx="7776864" cy="365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Выбрать одну узкую специализацию и работать, развиваться в этом направлении еще недавно было одним из действенных правил успеха. Но увы, не сегодня.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 настоящем мире ценятся универсальные работники, специалисты широкого профиля. Иметь всего одну специальность не то что бы не модно, а не практично.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Поэтому, обучаясь в колледже вы сможете получить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вторую и третью смежную/ несмежную профессию с учетом основной получаемой квалификации (не менее одной дополнительной квалификации в год):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Няня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Секретарь руководителя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Вожатый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Консультант в области развития цифровой грамотности населения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Социальный работник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Наладчик аппаратного и программного обеспечения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Сиделка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1" y="5001344"/>
          <a:ext cx="8136903" cy="152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01465"/>
                <a:gridCol w="3005405"/>
                <a:gridCol w="3697987"/>
                <a:gridCol w="432046"/>
              </a:tblGrid>
              <a:tr h="457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881" marR="418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881" marR="418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881" marR="418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Шестиугольник 2"/>
          <p:cNvSpPr/>
          <p:nvPr/>
        </p:nvSpPr>
        <p:spPr>
          <a:xfrm>
            <a:off x="211559" y="5229199"/>
            <a:ext cx="1872903" cy="1443084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6960666" y="5154268"/>
            <a:ext cx="1872903" cy="1518015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Эмблема.JPG"/>
          <p:cNvPicPr>
            <a:picLocks noChangeAspect="1"/>
          </p:cNvPicPr>
          <p:nvPr/>
        </p:nvPicPr>
        <p:blipFill>
          <a:blip r:embed="rId2" cstate="print"/>
          <a:srcRect l="4568" r="30010" b="55125"/>
          <a:stretch>
            <a:fillRect/>
          </a:stretch>
        </p:blipFill>
        <p:spPr>
          <a:xfrm>
            <a:off x="7703840" y="0"/>
            <a:ext cx="1440160" cy="1401024"/>
          </a:xfrm>
          <a:prstGeom prst="ellipse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624" y="188640"/>
            <a:ext cx="68407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БЕЛГОРОДСКОЙ ОБЛАСТИ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«БЕЛГОРОДСКИЙ ПЕДАГОГИЧЕСКИЙ КОЛЛЕДЖ»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0013"/>
            <a:ext cx="11430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483768" y="1772816"/>
            <a:ext cx="4104456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2543850" cy="3629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4348</TotalTime>
  <Words>697</Words>
  <Application>Microsoft Office PowerPoint</Application>
  <PresentationFormat>Экран (4:3)</PresentationFormat>
  <Paragraphs>124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BPK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Ирина Н. Переволоцкая</cp:lastModifiedBy>
  <cp:revision>490</cp:revision>
  <dcterms:created xsi:type="dcterms:W3CDTF">2019-03-16T06:00:18Z</dcterms:created>
  <dcterms:modified xsi:type="dcterms:W3CDTF">2022-03-17T11:56:30Z</dcterms:modified>
</cp:coreProperties>
</file>